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370" r:id="rId3"/>
    <p:sldId id="354" r:id="rId4"/>
    <p:sldId id="358" r:id="rId5"/>
    <p:sldId id="391" r:id="rId6"/>
    <p:sldId id="392" r:id="rId7"/>
    <p:sldId id="393" r:id="rId8"/>
    <p:sldId id="394" r:id="rId9"/>
    <p:sldId id="395" r:id="rId10"/>
    <p:sldId id="396" r:id="rId11"/>
    <p:sldId id="375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90" r:id="rId21"/>
    <p:sldId id="385" r:id="rId22"/>
    <p:sldId id="386" r:id="rId23"/>
    <p:sldId id="387" r:id="rId24"/>
    <p:sldId id="388" r:id="rId25"/>
    <p:sldId id="389" r:id="rId26"/>
    <p:sldId id="373" r:id="rId27"/>
    <p:sldId id="363" r:id="rId28"/>
    <p:sldId id="366" r:id="rId29"/>
    <p:sldId id="365" r:id="rId30"/>
    <p:sldId id="364" r:id="rId31"/>
    <p:sldId id="367" r:id="rId32"/>
    <p:sldId id="362" r:id="rId33"/>
    <p:sldId id="368" r:id="rId34"/>
    <p:sldId id="369" r:id="rId35"/>
    <p:sldId id="372" r:id="rId36"/>
    <p:sldId id="374" r:id="rId37"/>
    <p:sldId id="349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1DD"/>
    <a:srgbClr val="B9ADD3"/>
    <a:srgbClr val="9F8FC3"/>
    <a:srgbClr val="9482BC"/>
    <a:srgbClr val="7C66AE"/>
    <a:srgbClr val="6F57A3"/>
    <a:srgbClr val="5E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3"/>
    <p:restoredTop sz="86390"/>
  </p:normalViewPr>
  <p:slideViewPr>
    <p:cSldViewPr snapToGrid="0" snapToObjects="1">
      <p:cViewPr>
        <p:scale>
          <a:sx n="177" d="100"/>
          <a:sy n="177" d="100"/>
        </p:scale>
        <p:origin x="144" y="-1056"/>
      </p:cViewPr>
      <p:guideLst>
        <p:guide orient="horz" pos="245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dirty="0" err="1" smtClean="0">
                <a:latin typeface="BM JUA_OTF" charset="-127"/>
                <a:ea typeface="BM JUA_OTF" charset="-127"/>
                <a:cs typeface="BM JUA_OTF" charset="-127"/>
              </a:rPr>
              <a:t>요일별</a:t>
            </a:r>
            <a:r>
              <a:rPr lang="ko-KR" altLang="en-US" dirty="0" smtClean="0">
                <a:latin typeface="BM JUA_OTF" charset="-127"/>
                <a:ea typeface="BM JUA_OTF" charset="-127"/>
                <a:cs typeface="BM JUA_OTF" charset="-127"/>
              </a:rPr>
              <a:t> 교통사고</a:t>
            </a:r>
            <a:endParaRPr lang="ko-KR" altLang="en-US" dirty="0">
              <a:latin typeface="BM JUA_OTF" charset="-127"/>
              <a:ea typeface="BM JUA_OTF" charset="-127"/>
              <a:cs typeface="BM JUA_OTF" charset="-127"/>
            </a:endParaRP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5E4A8A"/>
              </a:solidFill>
            </c:spPr>
          </c:dPt>
          <c:dPt>
            <c:idx val="1"/>
            <c:bubble3D val="0"/>
            <c:spPr>
              <a:solidFill>
                <a:srgbClr val="6F57A3"/>
              </a:solidFill>
            </c:spPr>
          </c:dPt>
          <c:dPt>
            <c:idx val="2"/>
            <c:bubble3D val="0"/>
            <c:spPr>
              <a:solidFill>
                <a:srgbClr val="7C66AE"/>
              </a:solidFill>
            </c:spPr>
          </c:dPt>
          <c:dPt>
            <c:idx val="3"/>
            <c:bubble3D val="0"/>
            <c:spPr>
              <a:solidFill>
                <a:srgbClr val="9482BC"/>
              </a:solidFill>
            </c:spPr>
          </c:dPt>
          <c:dPt>
            <c:idx val="4"/>
            <c:bubble3D val="0"/>
            <c:spPr>
              <a:solidFill>
                <a:srgbClr val="9F8FC3"/>
              </a:solidFill>
            </c:spPr>
          </c:dPt>
          <c:dPt>
            <c:idx val="5"/>
            <c:bubble3D val="0"/>
            <c:spPr>
              <a:solidFill>
                <a:srgbClr val="B9ADD3"/>
              </a:solidFill>
            </c:spPr>
          </c:dPt>
          <c:dPt>
            <c:idx val="6"/>
            <c:bubble3D val="0"/>
            <c:spPr>
              <a:solidFill>
                <a:srgbClr val="CAC1DD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latin typeface="BM JUA_OTF" charset="-127"/>
                    <a:ea typeface="BM JUA_OTF" charset="-127"/>
                    <a:cs typeface="BM JUA_OTF" charset="-127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14.3</c:v>
                </c:pt>
                <c:pt idx="1">
                  <c:v>14.2</c:v>
                </c:pt>
                <c:pt idx="2">
                  <c:v>14.4</c:v>
                </c:pt>
                <c:pt idx="3">
                  <c:v>14.8</c:v>
                </c:pt>
                <c:pt idx="4">
                  <c:v>15.5</c:v>
                </c:pt>
                <c:pt idx="5">
                  <c:v>14.9</c:v>
                </c:pt>
                <c:pt idx="6">
                  <c:v>11.8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0B66B-E5D6-AD41-A7C0-BC0BDDA11871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0528C-CB43-2F45-A860-BF8036E09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964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0097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235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415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7258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628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4546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913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9254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6886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8363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210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389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60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8593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239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2282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879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460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6253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044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29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90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5237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51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612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7178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76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5442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89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9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178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0.tiff"/><Relationship Id="rId5" Type="http://schemas.openxmlformats.org/officeDocument/2006/relationships/image" Target="../media/image16.tiff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4.tiff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4.tiff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7"/>
          <p:cNvSpPr txBox="1">
            <a:spLocks/>
          </p:cNvSpPr>
          <p:nvPr/>
        </p:nvSpPr>
        <p:spPr>
          <a:xfrm>
            <a:off x="777853" y="2988221"/>
            <a:ext cx="7564482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교통사고가 잘 발생하는 도로 원인 분석</a:t>
            </a:r>
            <a:endParaRPr lang="ko-KR" altLang="en-US" sz="20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6" name="텍스트 개체 틀 8"/>
          <p:cNvSpPr txBox="1">
            <a:spLocks/>
          </p:cNvSpPr>
          <p:nvPr/>
        </p:nvSpPr>
        <p:spPr>
          <a:xfrm>
            <a:off x="803516" y="3470353"/>
            <a:ext cx="7564482" cy="1384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2018 </a:t>
            </a:r>
            <a:r>
              <a:rPr lang="ko-KR" altLang="en-US" sz="900" dirty="0" smtClean="0">
                <a:latin typeface="BM JUA_OTF" charset="-127"/>
                <a:ea typeface="BM JUA_OTF" charset="-127"/>
                <a:cs typeface="BM JUA_OTF" charset="-127"/>
              </a:rPr>
              <a:t>국토교통데이터 </a:t>
            </a:r>
            <a:r>
              <a:rPr lang="ko-KR" altLang="en-US" sz="900" dirty="0" err="1" smtClean="0">
                <a:latin typeface="BM JUA_OTF" charset="-127"/>
                <a:ea typeface="BM JUA_OTF" charset="-127"/>
                <a:cs typeface="BM JUA_OTF" charset="-127"/>
              </a:rPr>
              <a:t>해커톤</a:t>
            </a:r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.</a:t>
            </a:r>
            <a:endParaRPr lang="en-US" altLang="ko-KR" sz="900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7" name="텍스트 개체 틀 9"/>
          <p:cNvSpPr txBox="1">
            <a:spLocks/>
          </p:cNvSpPr>
          <p:nvPr/>
        </p:nvSpPr>
        <p:spPr>
          <a:xfrm>
            <a:off x="777853" y="3739659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rgbClr val="5E4A8A"/>
                </a:solidFill>
                <a:latin typeface="BM JUA_OTF" charset="-127"/>
                <a:ea typeface="BM JUA_OTF" charset="-127"/>
                <a:cs typeface="BM JUA_OTF" charset="-127"/>
              </a:rPr>
              <a:t>Ultra Violet</a:t>
            </a:r>
            <a:endParaRPr lang="ko-KR" altLang="en-US" sz="1400" dirty="0">
              <a:solidFill>
                <a:srgbClr val="5E4A8A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72723" y="4428381"/>
            <a:ext cx="603395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9" name="텍스트 개체 틀 21"/>
          <p:cNvSpPr txBox="1">
            <a:spLocks/>
          </p:cNvSpPr>
          <p:nvPr/>
        </p:nvSpPr>
        <p:spPr>
          <a:xfrm>
            <a:off x="777853" y="4047440"/>
            <a:ext cx="7564482" cy="12397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200" dirty="0" smtClean="0">
                <a:latin typeface="BM JUA_OTF" charset="-127"/>
                <a:ea typeface="BM JUA_OTF" charset="-127"/>
                <a:cs typeface="BM JUA_OTF" charset="-127"/>
              </a:rPr>
              <a:t>최홍범</a:t>
            </a:r>
            <a:endParaRPr lang="en-US" altLang="ko-KR" sz="1200" dirty="0" smtClean="0">
              <a:latin typeface="BM JUA_OTF" charset="-127"/>
              <a:ea typeface="BM JUA_OTF" charset="-127"/>
              <a:cs typeface="BM JUA_OTF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200" dirty="0" smtClean="0">
                <a:latin typeface="BM JUA_OTF" charset="-127"/>
                <a:ea typeface="BM JUA_OTF" charset="-127"/>
                <a:cs typeface="BM JUA_OTF" charset="-127"/>
              </a:rPr>
              <a:t>공정환</a:t>
            </a:r>
            <a:endParaRPr lang="en-US" altLang="ko-KR" sz="1200" dirty="0" smtClean="0">
              <a:latin typeface="BM JUA_OTF" charset="-127"/>
              <a:ea typeface="BM JUA_OTF" charset="-127"/>
              <a:cs typeface="BM JUA_OTF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200" dirty="0" smtClean="0">
                <a:latin typeface="BM JUA_OTF" charset="-127"/>
                <a:ea typeface="BM JUA_OTF" charset="-127"/>
                <a:cs typeface="BM JUA_OTF" charset="-127"/>
              </a:rPr>
              <a:t>곽규리</a:t>
            </a:r>
            <a:endParaRPr lang="en-US" altLang="ko-KR" sz="1200" dirty="0" smtClean="0">
              <a:latin typeface="BM JUA_OTF" charset="-127"/>
              <a:ea typeface="BM JUA_OTF" charset="-127"/>
              <a:cs typeface="BM JUA_OTF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200" dirty="0" smtClean="0">
                <a:latin typeface="BM JUA_OTF" charset="-127"/>
                <a:ea typeface="BM JUA_OTF" charset="-127"/>
                <a:cs typeface="BM JUA_OTF" charset="-127"/>
              </a:rPr>
              <a:t>주현수</a:t>
            </a:r>
            <a:endParaRPr lang="ko-KR" altLang="en-US" sz="1200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1" name="텍스트 개체 틀 9"/>
          <p:cNvSpPr txBox="1">
            <a:spLocks/>
          </p:cNvSpPr>
          <p:nvPr/>
        </p:nvSpPr>
        <p:spPr>
          <a:xfrm>
            <a:off x="1579518" y="6602480"/>
            <a:ext cx="7564482" cy="1846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5E4A8A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5E4A8A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026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3945619" y="1709880"/>
            <a:ext cx="1280275" cy="1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5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9"/>
          <p:cNvSpPr txBox="1">
            <a:spLocks/>
          </p:cNvSpPr>
          <p:nvPr/>
        </p:nvSpPr>
        <p:spPr>
          <a:xfrm>
            <a:off x="1579518" y="6602480"/>
            <a:ext cx="7564482" cy="1846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5E4A8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5E4A8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03728" y="4767648"/>
            <a:ext cx="4974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 smtClean="0">
                <a:latin typeface="BM JUA_OTF" charset="-127"/>
                <a:ea typeface="BM JUA_OTF" charset="-127"/>
                <a:cs typeface="BM JUA_OTF" charset="-127"/>
              </a:rPr>
              <a:t>다른 데이터를 찾자</a:t>
            </a:r>
            <a:r>
              <a:rPr kumimoji="1" lang="en-US" altLang="ko-KR" dirty="0" smtClean="0">
                <a:latin typeface="BM JUA_OTF" charset="-127"/>
                <a:ea typeface="BM JUA_OTF" charset="-127"/>
                <a:cs typeface="BM JUA_OTF" charset="-127"/>
              </a:rPr>
              <a:t>!!!!!</a:t>
            </a:r>
            <a:endParaRPr kumimoji="1" lang="en-US" altLang="ko-KR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476" y="153169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3" name="텍스트 개체 틀 4"/>
          <p:cNvSpPr txBox="1">
            <a:spLocks/>
          </p:cNvSpPr>
          <p:nvPr/>
        </p:nvSpPr>
        <p:spPr>
          <a:xfrm>
            <a:off x="1701373" y="5322199"/>
            <a:ext cx="2419656" cy="372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사고 다발 지역 데이터</a:t>
            </a:r>
            <a:endParaRPr kumimoji="1" lang="en-US" altLang="ko-KR" sz="11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r>
              <a:rPr kumimoji="1" lang="en-US" altLang="ko-KR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–-TAAS</a:t>
            </a:r>
            <a:r>
              <a:rPr kumimoji="1" lang="ko-KR" altLang="en-US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교통사고분석시스템</a:t>
            </a:r>
            <a:r>
              <a:rPr kumimoji="1" lang="en-US" altLang="ko-KR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endParaRPr kumimoji="1" lang="ko-KR" altLang="en-US" sz="11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err="1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야심찬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 시작</a:t>
            </a:r>
          </a:p>
        </p:txBody>
      </p:sp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55" name="텍스트 개체 틀 4"/>
          <p:cNvSpPr txBox="1">
            <a:spLocks/>
          </p:cNvSpPr>
          <p:nvPr/>
        </p:nvSpPr>
        <p:spPr>
          <a:xfrm>
            <a:off x="1637721" y="2162969"/>
            <a:ext cx="4618700" cy="11326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사고 다발지역에서 갖는 </a:t>
            </a:r>
            <a:r>
              <a:rPr kumimoji="1" lang="en-US" altLang="ko-KR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데이터의 특징을 파악하자</a:t>
            </a:r>
            <a:r>
              <a:rPr kumimoji="1" lang="en-US" altLang="ko-KR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!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kumimoji="1" lang="ko-KR" altLang="en-US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사고 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다발 지역과 </a:t>
            </a:r>
            <a:r>
              <a:rPr kumimoji="1" lang="en-US" altLang="ko-KR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DTG </a:t>
            </a:r>
            <a:r>
              <a:rPr kumimoji="1" lang="ko-KR" altLang="en-US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데이터를</a:t>
            </a:r>
            <a:r>
              <a:rPr kumimoji="1" lang="en-US" altLang="ko-KR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 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GPS</a:t>
            </a:r>
            <a:r>
              <a:rPr kumimoji="1" lang="ko-KR" altLang="en-US" sz="12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를통해 </a:t>
            </a:r>
            <a:r>
              <a:rPr kumimoji="1" lang="en-US" altLang="ko-KR" sz="12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Join</a:t>
            </a:r>
            <a:r>
              <a:rPr kumimoji="1" lang="ko-KR" altLang="en-US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해야한다</a:t>
            </a:r>
            <a:r>
              <a:rPr kumimoji="1" lang="en-US" altLang="ko-KR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.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kumimoji="1" lang="ko-KR" altLang="en-US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사고다발지역 데이터와 </a:t>
            </a:r>
            <a:r>
              <a:rPr kumimoji="1" lang="en-US" altLang="ko-KR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DTG </a:t>
            </a:r>
            <a:r>
              <a:rPr kumimoji="1" lang="ko-KR" altLang="en-US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데이터가 필요하다</a:t>
            </a:r>
            <a:r>
              <a:rPr kumimoji="1" lang="en-US" altLang="ko-KR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.</a:t>
            </a:r>
          </a:p>
          <a:p>
            <a:pPr marL="171450" indent="-171450">
              <a:buFont typeface="Wingdings" pitchFamily="2" charset="2"/>
              <a:buChar char="à"/>
            </a:pPr>
            <a:endParaRPr kumimoji="1" lang="en-US" altLang="ko-KR" sz="12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  <a:sym typeface="Wingdings" pitchFamily="2" charset="2"/>
            </a:endParaRPr>
          </a:p>
          <a:p>
            <a:endParaRPr kumimoji="1" lang="ko-KR" altLang="en-US" sz="12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795AEA9-67EE-834A-9281-D3FE62C3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21" y="3244839"/>
            <a:ext cx="2846745" cy="1954933"/>
          </a:xfrm>
          <a:prstGeom prst="rect">
            <a:avLst/>
          </a:prstGeom>
        </p:spPr>
      </p:pic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xmlns="" id="{5833B101-9A1F-C14F-9A6C-5778D6F2612D}"/>
              </a:ext>
            </a:extLst>
          </p:cNvPr>
          <p:cNvSpPr/>
          <p:nvPr/>
        </p:nvSpPr>
        <p:spPr>
          <a:xfrm>
            <a:off x="5418174" y="2776071"/>
            <a:ext cx="1576551" cy="2077360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xmlns="" id="{B6E1EF76-C259-CE47-B7FE-0EC4E291A7CD}"/>
              </a:ext>
            </a:extLst>
          </p:cNvPr>
          <p:cNvSpPr txBox="1">
            <a:spLocks/>
          </p:cNvSpPr>
          <p:nvPr/>
        </p:nvSpPr>
        <p:spPr>
          <a:xfrm>
            <a:off x="5524496" y="5423765"/>
            <a:ext cx="24196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전국 버스 운행 기록계 </a:t>
            </a:r>
            <a:r>
              <a:rPr kumimoji="1" lang="en-US" altLang="ko-KR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(0801</a:t>
            </a:r>
            <a:r>
              <a:rPr kumimoji="1" lang="ko-KR" altLang="en-US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en-US" altLang="ko-KR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~</a:t>
            </a:r>
            <a:r>
              <a:rPr kumimoji="1" lang="ko-KR" altLang="en-US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en-US" altLang="ko-KR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0807)</a:t>
            </a:r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xmlns="" id="{78998BA7-C4B3-6940-B2EA-DA7D8FCA78E7}"/>
              </a:ext>
            </a:extLst>
          </p:cNvPr>
          <p:cNvSpPr/>
          <p:nvPr/>
        </p:nvSpPr>
        <p:spPr>
          <a:xfrm>
            <a:off x="5544379" y="2940964"/>
            <a:ext cx="1576551" cy="2077360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xmlns="" id="{7B0E7240-2845-264C-A3A7-93BDD75A2FDB}"/>
              </a:ext>
            </a:extLst>
          </p:cNvPr>
          <p:cNvSpPr/>
          <p:nvPr/>
        </p:nvSpPr>
        <p:spPr>
          <a:xfrm>
            <a:off x="5743212" y="3116874"/>
            <a:ext cx="1576551" cy="2077360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</a:t>
            </a:r>
          </a:p>
        </p:txBody>
      </p:sp>
      <p:pic>
        <p:nvPicPr>
          <p:cNvPr id="22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8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와</a:t>
            </a:r>
            <a:r>
              <a:rPr kumimoji="1" lang="en-US" altLang="ko-KR" sz="18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!</a:t>
            </a:r>
            <a:r>
              <a:rPr kumimoji="1" lang="ko-KR" altLang="en-US" sz="18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다발 지점 데이터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11474CA-8897-2C40-963C-53CB60E35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86" y="2040745"/>
            <a:ext cx="5292048" cy="2742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BB89D2B-FEB5-2142-9836-34A811FDE933}"/>
              </a:ext>
            </a:extLst>
          </p:cNvPr>
          <p:cNvSpPr txBox="1"/>
          <p:nvPr/>
        </p:nvSpPr>
        <p:spPr>
          <a:xfrm>
            <a:off x="2541269" y="4908844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다발 지점에 대한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GPS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따로 파일로 주진 않았다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2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9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800" b="1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직 접 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입력하기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2B38259-5C79-AA4C-89DF-8DCC7E54F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11"/>
          <a:stretch/>
        </p:blipFill>
        <p:spPr>
          <a:xfrm>
            <a:off x="1579518" y="2086154"/>
            <a:ext cx="3557866" cy="3080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B8AF73-A179-7547-BC00-50EF1B6EDD52}"/>
              </a:ext>
            </a:extLst>
          </p:cNvPr>
          <p:cNvSpPr txBox="1"/>
          <p:nvPr/>
        </p:nvSpPr>
        <p:spPr>
          <a:xfrm>
            <a:off x="5137384" y="2931217"/>
            <a:ext cx="280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Google map</a:t>
            </a:r>
            <a:r>
              <a:rPr lang="ko-KR" altLang="en-US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에서 똑같은 위치에 </a:t>
            </a:r>
            <a:r>
              <a:rPr lang="en-US" altLang="ko-KR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pin</a:t>
            </a:r>
            <a:r>
              <a:rPr lang="ko-KR" altLang="en-US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을 찍어 </a:t>
            </a:r>
            <a:r>
              <a:rPr lang="en-US" altLang="ko-KR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GPS</a:t>
            </a:r>
            <a:r>
              <a:rPr lang="ko-KR" altLang="en-US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 값을 가져왔다</a:t>
            </a:r>
            <a:r>
              <a:rPr lang="en-US" altLang="ko-KR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총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111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개</a:t>
            </a:r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2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1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B8AF73-A179-7547-BC00-50EF1B6EDD52}"/>
              </a:ext>
            </a:extLst>
          </p:cNvPr>
          <p:cNvSpPr txBox="1"/>
          <p:nvPr/>
        </p:nvSpPr>
        <p:spPr>
          <a:xfrm>
            <a:off x="3538997" y="2771068"/>
            <a:ext cx="280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BM JUA_OTF" panose="02020603020101020101" pitchFamily="18" charset="-127"/>
                <a:ea typeface="BM JUA_OTF" panose="02020603020101020101" pitchFamily="18" charset="-127"/>
              </a:rPr>
              <a:t>사고 다발지역 </a:t>
            </a:r>
            <a:r>
              <a:rPr lang="en-US" altLang="ko-KR" sz="2000" dirty="0">
                <a:latin typeface="BM JUA_OTF" panose="02020603020101020101" pitchFamily="18" charset="-127"/>
                <a:ea typeface="BM JUA_OTF" panose="02020603020101020101" pitchFamily="18" charset="-127"/>
              </a:rPr>
              <a:t>OK</a:t>
            </a:r>
            <a:endParaRPr lang="en-US" sz="28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9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96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485262" y="7003486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02C922-8890-D848-86F5-394737F1E867}"/>
              </a:ext>
            </a:extLst>
          </p:cNvPr>
          <p:cNvSpPr txBox="1"/>
          <p:nvPr/>
        </p:nvSpPr>
        <p:spPr>
          <a:xfrm>
            <a:off x="1412956" y="3930680"/>
            <a:ext cx="6531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버스 별로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GPS,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속도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rpm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초당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개의 레코드가 저장되어 있다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하루의 데이터가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24G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로 압축되어 있다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* 일주일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하루치 데이터의 압축을 풀어 봤더니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200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개의 압축된 파일이 나왔다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매우 방대하다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09CE1C-B388-844A-88F6-698DDC6F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73" y="2083793"/>
            <a:ext cx="3651543" cy="1545116"/>
          </a:xfrm>
          <a:prstGeom prst="rect">
            <a:avLst/>
          </a:prstGeom>
        </p:spPr>
      </p:pic>
      <p:sp>
        <p:nvSpPr>
          <p:cNvPr id="11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2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16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Apache Spark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로 전처리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02C922-8890-D848-86F5-394737F1E867}"/>
              </a:ext>
            </a:extLst>
          </p:cNvPr>
          <p:cNvSpPr txBox="1"/>
          <p:nvPr/>
        </p:nvSpPr>
        <p:spPr>
          <a:xfrm>
            <a:off x="1363034" y="2199454"/>
            <a:ext cx="6531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데이터의 양이 너무 방대하고 시간이 없어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vanilla python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으로는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단순한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파싱이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어렵다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반복 작업과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병렬처리에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능한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Spark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활용하기로 함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1717FFF-02BD-CC48-A8D0-82F148E4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397" y="3381446"/>
            <a:ext cx="2616469" cy="1360564"/>
          </a:xfrm>
          <a:prstGeom prst="rect">
            <a:avLst/>
          </a:prstGeom>
        </p:spPr>
      </p:pic>
      <p:sp>
        <p:nvSpPr>
          <p:cNvPr id="11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2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Apache Spark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로 전처리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02C922-8890-D848-86F5-394737F1E867}"/>
              </a:ext>
            </a:extLst>
          </p:cNvPr>
          <p:cNvSpPr txBox="1"/>
          <p:nvPr/>
        </p:nvSpPr>
        <p:spPr>
          <a:xfrm>
            <a:off x="1363034" y="1922716"/>
            <a:ext cx="6531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클라우드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서비스상에서 클러스터 구축을 위한 비용과 시간이 부족하여 팀원 컴퓨터에 수동으로 데이터를 분산하고 각자 코드를 실행시킴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 커뮤니케이션은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카카오톡과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외장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SSD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로 진행되었다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1717FFF-02BD-CC48-A8D0-82F148E4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985" y="2953343"/>
            <a:ext cx="1794303" cy="933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D46092-855B-E644-952F-68A9B21E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491" y="4815112"/>
            <a:ext cx="1125643" cy="422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9CA764D-7831-1E4B-8EA3-5EA8FF3DFC4A}"/>
              </a:ext>
            </a:extLst>
          </p:cNvPr>
          <p:cNvSpPr txBox="1"/>
          <p:nvPr/>
        </p:nvSpPr>
        <p:spPr>
          <a:xfrm>
            <a:off x="2355627" y="528632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이상</a:t>
            </a:r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BD69429-00CD-AD4E-B0C4-DABC16E14336}"/>
              </a:ext>
            </a:extLst>
          </p:cNvPr>
          <p:cNvGrpSpPr/>
          <p:nvPr/>
        </p:nvGrpSpPr>
        <p:grpSpPr>
          <a:xfrm>
            <a:off x="4443969" y="2828729"/>
            <a:ext cx="2178463" cy="931035"/>
            <a:chOff x="4443969" y="2828729"/>
            <a:chExt cx="2178463" cy="93103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63F27000-1F0C-1049-A7C4-7E285D01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3969" y="2828729"/>
              <a:ext cx="1418897" cy="93103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DEDC9068-0657-8545-8796-6B46F7DC3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306" y="2972076"/>
              <a:ext cx="861126" cy="44778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16D86E9F-A11A-754C-AF5C-185B613DA648}"/>
              </a:ext>
            </a:extLst>
          </p:cNvPr>
          <p:cNvGrpSpPr/>
          <p:nvPr/>
        </p:nvGrpSpPr>
        <p:grpSpPr>
          <a:xfrm>
            <a:off x="4443969" y="3756964"/>
            <a:ext cx="2178463" cy="931035"/>
            <a:chOff x="4443969" y="2828729"/>
            <a:chExt cx="2178463" cy="93103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8E27C244-0E0F-D54A-BC57-F3792BBEC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3969" y="2828729"/>
              <a:ext cx="1418897" cy="93103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917517B4-FF60-1B44-A063-C02758BE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306" y="2972076"/>
              <a:ext cx="861126" cy="447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496EB035-59BC-C449-BFA7-7F4730399BED}"/>
              </a:ext>
            </a:extLst>
          </p:cNvPr>
          <p:cNvGrpSpPr/>
          <p:nvPr/>
        </p:nvGrpSpPr>
        <p:grpSpPr>
          <a:xfrm>
            <a:off x="4421042" y="4676783"/>
            <a:ext cx="2178463" cy="931035"/>
            <a:chOff x="4443969" y="2828729"/>
            <a:chExt cx="2178463" cy="93103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EED7F665-623F-424D-A98D-896129AFF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3969" y="2828729"/>
              <a:ext cx="1418897" cy="93103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D0E6F379-591B-8544-813E-E3EA00B1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306" y="2972076"/>
              <a:ext cx="861126" cy="44778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4EB5FE-9E0E-594E-B86C-4DC35206C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302" y="3921152"/>
            <a:ext cx="1837986" cy="96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B07F17C-BB8F-E94A-8A55-44322D5B5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2357" y="3137991"/>
            <a:ext cx="806241" cy="80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5B18922-E13C-A344-BA68-D6586904C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8502" y="3921537"/>
            <a:ext cx="1333951" cy="15573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A85FC89-2301-9347-ACA0-FBD41C00D957}"/>
              </a:ext>
            </a:extLst>
          </p:cNvPr>
          <p:cNvCxnSpPr/>
          <p:nvPr/>
        </p:nvCxnSpPr>
        <p:spPr>
          <a:xfrm>
            <a:off x="4121317" y="2933372"/>
            <a:ext cx="0" cy="2668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81B961BB-B5AB-BA45-BDDB-FB1546E1BE3F}"/>
              </a:ext>
            </a:extLst>
          </p:cNvPr>
          <p:cNvCxnSpPr>
            <a:stCxn id="20" idx="3"/>
            <a:endCxn id="9" idx="1"/>
          </p:cNvCxnSpPr>
          <p:nvPr/>
        </p:nvCxnSpPr>
        <p:spPr>
          <a:xfrm>
            <a:off x="6622432" y="3195969"/>
            <a:ext cx="1079925" cy="3451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BDD4A0D-5F41-484A-870F-B36FD3769A82}"/>
              </a:ext>
            </a:extLst>
          </p:cNvPr>
          <p:cNvCxnSpPr>
            <a:stCxn id="26" idx="3"/>
          </p:cNvCxnSpPr>
          <p:nvPr/>
        </p:nvCxnSpPr>
        <p:spPr>
          <a:xfrm flipV="1">
            <a:off x="6622432" y="3541111"/>
            <a:ext cx="1079925" cy="5830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C01CA3AC-A51C-7940-98FE-5A838B16F7C0}"/>
              </a:ext>
            </a:extLst>
          </p:cNvPr>
          <p:cNvCxnSpPr>
            <a:stCxn id="31" idx="3"/>
            <a:endCxn id="9" idx="1"/>
          </p:cNvCxnSpPr>
          <p:nvPr/>
        </p:nvCxnSpPr>
        <p:spPr>
          <a:xfrm flipV="1">
            <a:off x="6599505" y="3541112"/>
            <a:ext cx="1102852" cy="15029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43C9AA1F-DB57-584B-B711-2933F2C4CC79}"/>
              </a:ext>
            </a:extLst>
          </p:cNvPr>
          <p:cNvCxnSpPr>
            <a:stCxn id="20" idx="3"/>
            <a:endCxn id="10" idx="1"/>
          </p:cNvCxnSpPr>
          <p:nvPr/>
        </p:nvCxnSpPr>
        <p:spPr>
          <a:xfrm>
            <a:off x="6622432" y="3195969"/>
            <a:ext cx="816070" cy="1504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BE5518B4-50C9-4749-A15F-502F3C143AC1}"/>
              </a:ext>
            </a:extLst>
          </p:cNvPr>
          <p:cNvCxnSpPr>
            <a:stCxn id="31" idx="3"/>
            <a:endCxn id="10" idx="1"/>
          </p:cNvCxnSpPr>
          <p:nvPr/>
        </p:nvCxnSpPr>
        <p:spPr>
          <a:xfrm flipV="1">
            <a:off x="6599505" y="4700192"/>
            <a:ext cx="838997" cy="3438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2563BFB7-EE4B-974A-AD8F-244C86B1B96C}"/>
              </a:ext>
            </a:extLst>
          </p:cNvPr>
          <p:cNvCxnSpPr>
            <a:stCxn id="26" idx="3"/>
            <a:endCxn id="10" idx="1"/>
          </p:cNvCxnSpPr>
          <p:nvPr/>
        </p:nvCxnSpPr>
        <p:spPr>
          <a:xfrm>
            <a:off x="6622432" y="4124204"/>
            <a:ext cx="816070" cy="5759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5C5A1B8-1A97-3C4B-8392-4E5899C1E087}"/>
              </a:ext>
            </a:extLst>
          </p:cNvPr>
          <p:cNvSpPr txBox="1"/>
          <p:nvPr/>
        </p:nvSpPr>
        <p:spPr>
          <a:xfrm>
            <a:off x="6678895" y="529418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비루한 현실</a:t>
            </a:r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3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36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43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그래도 크다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02C922-8890-D848-86F5-394737F1E867}"/>
              </a:ext>
            </a:extLst>
          </p:cNvPr>
          <p:cNvSpPr txBox="1"/>
          <p:nvPr/>
        </p:nvSpPr>
        <p:spPr>
          <a:xfrm>
            <a:off x="1375506" y="1978221"/>
            <a:ext cx="6531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111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개의 사고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다발지역과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일주일치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DTG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데이터를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Join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해야함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DTG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 크기 만큼의 비교 연산을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111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번 해야함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비행기 이륙 소리가 나는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맥북프로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3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대를 돌려놓고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밥먹고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옴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(1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시간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1717FFF-02BD-CC48-A8D0-82F148E4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60" y="2987195"/>
            <a:ext cx="1570481" cy="816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587907-E063-8F44-A1E8-469BEC7F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454" y="3636011"/>
            <a:ext cx="1081779" cy="998843"/>
          </a:xfrm>
          <a:prstGeom prst="rect">
            <a:avLst/>
          </a:prstGeom>
        </p:spPr>
      </p:pic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xmlns="" id="{072B17E4-FE23-FF44-88EF-5C6CE94B4778}"/>
              </a:ext>
            </a:extLst>
          </p:cNvPr>
          <p:cNvSpPr/>
          <p:nvPr/>
        </p:nvSpPr>
        <p:spPr>
          <a:xfrm>
            <a:off x="1737020" y="3154921"/>
            <a:ext cx="1111276" cy="1327533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 </a:t>
            </a:r>
            <a:r>
              <a:rPr lang="en-US" altLang="ko-KR" dirty="0">
                <a:solidFill>
                  <a:sysClr val="windowText" lastClr="000000"/>
                </a:solidFill>
              </a:rPr>
              <a:t>(24GB)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xmlns="" id="{5F462E4F-E468-754F-BAB5-E02B18C2E852}"/>
              </a:ext>
            </a:extLst>
          </p:cNvPr>
          <p:cNvSpPr/>
          <p:nvPr/>
        </p:nvSpPr>
        <p:spPr>
          <a:xfrm>
            <a:off x="1889420" y="3307321"/>
            <a:ext cx="1111276" cy="1327533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 </a:t>
            </a:r>
            <a:r>
              <a:rPr lang="en-US" altLang="ko-KR" dirty="0">
                <a:solidFill>
                  <a:sysClr val="windowText" lastClr="000000"/>
                </a:solidFill>
              </a:rPr>
              <a:t>(24GB)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xmlns="" id="{EC0916C7-B087-ED4C-AF6A-5820931CA762}"/>
              </a:ext>
            </a:extLst>
          </p:cNvPr>
          <p:cNvSpPr/>
          <p:nvPr/>
        </p:nvSpPr>
        <p:spPr>
          <a:xfrm>
            <a:off x="2041820" y="3459721"/>
            <a:ext cx="1111276" cy="1327533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 </a:t>
            </a:r>
            <a:r>
              <a:rPr lang="en-US" altLang="ko-KR" dirty="0">
                <a:solidFill>
                  <a:sysClr val="windowText" lastClr="000000"/>
                </a:solidFill>
              </a:rPr>
              <a:t>(24GB)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xmlns="" id="{E2B686BE-4229-9A4F-804B-663071923208}"/>
              </a:ext>
            </a:extLst>
          </p:cNvPr>
          <p:cNvSpPr/>
          <p:nvPr/>
        </p:nvSpPr>
        <p:spPr>
          <a:xfrm>
            <a:off x="2194220" y="3612121"/>
            <a:ext cx="1111276" cy="1327533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 </a:t>
            </a:r>
            <a:r>
              <a:rPr lang="en-US" altLang="ko-KR" dirty="0">
                <a:solidFill>
                  <a:sysClr val="windowText" lastClr="000000"/>
                </a:solidFill>
              </a:rPr>
              <a:t>(24GB)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9771EB2-BA1A-C14A-B844-C61C2587F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001" y="3890357"/>
            <a:ext cx="1774189" cy="1164166"/>
          </a:xfrm>
          <a:prstGeom prst="rect">
            <a:avLst/>
          </a:prstGeom>
        </p:spPr>
      </p:pic>
      <p:sp>
        <p:nvSpPr>
          <p:cNvPr id="5" name="Plus 4">
            <a:extLst>
              <a:ext uri="{FF2B5EF4-FFF2-40B4-BE49-F238E27FC236}">
                <a16:creationId xmlns:a16="http://schemas.microsoft.com/office/drawing/2014/main" xmlns="" id="{AC0EA34A-FC0B-3B44-98B7-3BD32FD576C2}"/>
              </a:ext>
            </a:extLst>
          </p:cNvPr>
          <p:cNvSpPr/>
          <p:nvPr/>
        </p:nvSpPr>
        <p:spPr>
          <a:xfrm>
            <a:off x="3355125" y="4059015"/>
            <a:ext cx="490451" cy="540184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2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그래도 크다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02C922-8890-D848-86F5-394737F1E867}"/>
              </a:ext>
            </a:extLst>
          </p:cNvPr>
          <p:cNvSpPr txBox="1"/>
          <p:nvPr/>
        </p:nvSpPr>
        <p:spPr>
          <a:xfrm>
            <a:off x="1375506" y="2162969"/>
            <a:ext cx="6531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(2/111)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완료됨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이러면 안됨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타협해야 됨 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 줄이기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  <a:sym typeface="Wingdings" pitchFamily="2" charset="2"/>
              </a:rPr>
              <a:t>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일단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DTG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에서 월요일과 서울 데이터만 뽑아내자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월요일 데이터만 선택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운행지역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코드가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11(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서울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)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인 데이터만 저장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1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4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7"/>
          <p:cNvSpPr txBox="1">
            <a:spLocks/>
          </p:cNvSpPr>
          <p:nvPr/>
        </p:nvSpPr>
        <p:spPr>
          <a:xfrm>
            <a:off x="777853" y="2988221"/>
            <a:ext cx="7564482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BM JUA_OTF" charset="-127"/>
                <a:ea typeface="BM JUA_OTF" charset="-127"/>
                <a:cs typeface="BM JUA_OTF" charset="-127"/>
              </a:rPr>
              <a:t>아이디어 도출</a:t>
            </a:r>
            <a:endParaRPr lang="ko-KR" altLang="en-US" sz="2000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7" name="텍스트 개체 틀 9"/>
          <p:cNvSpPr txBox="1">
            <a:spLocks/>
          </p:cNvSpPr>
          <p:nvPr/>
        </p:nvSpPr>
        <p:spPr>
          <a:xfrm>
            <a:off x="777853" y="3739659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rgbClr val="5E4A8A"/>
                </a:solidFill>
                <a:latin typeface="BM JUA_OTF" charset="-127"/>
                <a:ea typeface="BM JUA_OTF" charset="-127"/>
                <a:cs typeface="BM JUA_OTF" charset="-127"/>
              </a:rPr>
              <a:t>Ultra Violet</a:t>
            </a:r>
            <a:endParaRPr lang="ko-KR" altLang="en-US" sz="1400" dirty="0">
              <a:solidFill>
                <a:srgbClr val="5E4A8A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72723" y="4428381"/>
            <a:ext cx="603395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텍스트 개체 틀 9"/>
          <p:cNvSpPr txBox="1">
            <a:spLocks/>
          </p:cNvSpPr>
          <p:nvPr/>
        </p:nvSpPr>
        <p:spPr>
          <a:xfrm>
            <a:off x="1579518" y="6602480"/>
            <a:ext cx="7564482" cy="1846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5E4A8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5E4A8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pic>
        <p:nvPicPr>
          <p:cNvPr id="9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3945619" y="1709880"/>
            <a:ext cx="1280275" cy="1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8"/>
          <p:cNvSpPr txBox="1">
            <a:spLocks/>
          </p:cNvSpPr>
          <p:nvPr/>
        </p:nvSpPr>
        <p:spPr>
          <a:xfrm>
            <a:off x="803516" y="3470353"/>
            <a:ext cx="7564482" cy="1384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2018 </a:t>
            </a:r>
            <a:r>
              <a:rPr lang="ko-KR" altLang="en-US" sz="900" dirty="0" smtClean="0">
                <a:latin typeface="BM JUA_OTF" charset="-127"/>
                <a:ea typeface="BM JUA_OTF" charset="-127"/>
                <a:cs typeface="BM JUA_OTF" charset="-127"/>
              </a:rPr>
              <a:t>국토교통데이터 </a:t>
            </a:r>
            <a:r>
              <a:rPr lang="ko-KR" altLang="en-US" sz="900" dirty="0" err="1" smtClean="0">
                <a:latin typeface="BM JUA_OTF" charset="-127"/>
                <a:ea typeface="BM JUA_OTF" charset="-127"/>
                <a:cs typeface="BM JUA_OTF" charset="-127"/>
              </a:rPr>
              <a:t>해커톤</a:t>
            </a:r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.</a:t>
            </a:r>
            <a:endParaRPr lang="en-US" altLang="ko-KR" sz="900" dirty="0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3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3" name="텍스트 개체 틀 4"/>
          <p:cNvSpPr txBox="1">
            <a:spLocks/>
          </p:cNvSpPr>
          <p:nvPr/>
        </p:nvSpPr>
        <p:spPr>
          <a:xfrm>
            <a:off x="4936877" y="5860352"/>
            <a:ext cx="30072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2015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년 교통사고 정보</a:t>
            </a:r>
            <a:endParaRPr kumimoji="1" lang="ko-KR" altLang="en-US" sz="11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데이터 </a:t>
            </a:r>
            <a:r>
              <a:rPr kumimoji="1" lang="en-US" altLang="ko-KR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preprocessing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시장배경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55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차트 1"/>
          <p:cNvGraphicFramePr/>
          <p:nvPr>
            <p:extLst/>
          </p:nvPr>
        </p:nvGraphicFramePr>
        <p:xfrm>
          <a:off x="1724810" y="179635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4859438" y="2797795"/>
            <a:ext cx="665464" cy="64489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2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그럼에도 불구하고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3011C5-007E-BD4E-98D3-2C86BD33DC8C}"/>
              </a:ext>
            </a:extLst>
          </p:cNvPr>
          <p:cNvSpPr txBox="1"/>
          <p:nvPr/>
        </p:nvSpPr>
        <p:spPr>
          <a:xfrm>
            <a:off x="1558498" y="2139618"/>
            <a:ext cx="620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DTG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에서 도출할 수 있는 운전자의 위험 행동을 직접 정의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/>
            </a:r>
            <a:b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</a:b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19E3182-57B7-204A-88F0-CC97F937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43" y="2885097"/>
            <a:ext cx="5865122" cy="2308662"/>
          </a:xfrm>
          <a:prstGeom prst="rect">
            <a:avLst/>
          </a:prstGeom>
        </p:spPr>
      </p:pic>
      <p:sp>
        <p:nvSpPr>
          <p:cNvPr id="12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3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그럼에도 불구하고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CCB284D-F701-FB4C-8772-B80FD3D8492E}"/>
              </a:ext>
            </a:extLst>
          </p:cNvPr>
          <p:cNvSpPr txBox="1"/>
          <p:nvPr/>
        </p:nvSpPr>
        <p:spPr>
          <a:xfrm>
            <a:off x="1841378" y="1993402"/>
            <a:ext cx="62086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위험운전행동의 코드를 </a:t>
            </a:r>
            <a:r>
              <a:rPr lang="ko-KR" altLang="en-US" sz="2400" dirty="0">
                <a:latin typeface="BM JUA_OTF" panose="02020603020101020101" pitchFamily="18" charset="-127"/>
                <a:ea typeface="BM JUA_OTF" panose="02020603020101020101" pitchFamily="18" charset="-127"/>
              </a:rPr>
              <a:t>정의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급가속</a:t>
            </a:r>
            <a:r>
              <a:rPr lang="ko-KR" altLang="en-US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1 </a:t>
            </a:r>
          </a:p>
          <a:p>
            <a:pPr lvl="1"/>
            <a:r>
              <a:rPr lang="ko-KR" altLang="en-US" sz="1600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급감속</a:t>
            </a:r>
            <a:r>
              <a:rPr lang="ko-KR" altLang="en-US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2 </a:t>
            </a:r>
          </a:p>
          <a:p>
            <a:pPr lvl="1"/>
            <a:r>
              <a:rPr lang="ko-KR" altLang="en-US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급회전 </a:t>
            </a:r>
            <a:r>
              <a:rPr lang="en-US" altLang="ko-KR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3 </a:t>
            </a:r>
          </a:p>
          <a:p>
            <a:pPr lvl="1"/>
            <a:r>
              <a:rPr lang="ko-KR" altLang="en-US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유턴 </a:t>
            </a:r>
            <a:r>
              <a:rPr lang="en-US" altLang="ko-KR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4</a:t>
            </a:r>
          </a:p>
          <a:p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>
                <a:latin typeface="+mj-ea"/>
                <a:ea typeface="+mj-ea"/>
              </a:rPr>
              <a:t>식별 코드</a:t>
            </a:r>
            <a:r>
              <a:rPr lang="en-US" altLang="ko-KR" dirty="0">
                <a:latin typeface="+mj-ea"/>
                <a:ea typeface="+mj-ea"/>
              </a:rPr>
              <a:t>], [</a:t>
            </a:r>
            <a:r>
              <a:rPr lang="ko-KR" altLang="en-US" dirty="0">
                <a:latin typeface="+mj-ea"/>
                <a:ea typeface="+mj-ea"/>
              </a:rPr>
              <a:t>위도</a:t>
            </a:r>
            <a:r>
              <a:rPr lang="en-US" altLang="ko-KR" dirty="0">
                <a:latin typeface="+mj-ea"/>
                <a:ea typeface="+mj-ea"/>
              </a:rPr>
              <a:t>], [</a:t>
            </a:r>
            <a:r>
              <a:rPr lang="ko-KR" altLang="en-US" dirty="0">
                <a:latin typeface="+mj-ea"/>
                <a:ea typeface="+mj-ea"/>
              </a:rPr>
              <a:t>경도</a:t>
            </a:r>
            <a:r>
              <a:rPr lang="en-US" altLang="ko-KR" dirty="0">
                <a:latin typeface="+mj-ea"/>
                <a:ea typeface="+mj-ea"/>
              </a:rPr>
              <a:t>], [</a:t>
            </a:r>
            <a:r>
              <a:rPr lang="ko-KR" altLang="en-US" dirty="0">
                <a:latin typeface="+mj-ea"/>
                <a:ea typeface="+mj-ea"/>
              </a:rPr>
              <a:t>위험운전행동</a:t>
            </a:r>
            <a:r>
              <a:rPr lang="en-US" altLang="ko-KR" dirty="0">
                <a:latin typeface="+mj-ea"/>
                <a:ea typeface="+mj-ea"/>
              </a:rPr>
              <a:t>] 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의 형태로 데이터를 </a:t>
            </a:r>
            <a:r>
              <a:rPr lang="ko-KR" altLang="en-US" sz="2400" dirty="0">
                <a:latin typeface="BM JUA_OTF" panose="02020603020101020101" pitchFamily="18" charset="-127"/>
                <a:ea typeface="BM JUA_OTF" panose="02020603020101020101" pitchFamily="18" charset="-127"/>
              </a:rPr>
              <a:t>정제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1396724" y="6225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2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761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1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8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또 다른 문제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1717FFF-02BD-CC48-A8D0-82F148E4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28" y="3936009"/>
            <a:ext cx="2616469" cy="1360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3011C5-007E-BD4E-98D3-2C86BD33DC8C}"/>
              </a:ext>
            </a:extLst>
          </p:cNvPr>
          <p:cNvSpPr txBox="1"/>
          <p:nvPr/>
        </p:nvSpPr>
        <p:spPr>
          <a:xfrm>
            <a:off x="1558498" y="2139618"/>
            <a:ext cx="6208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Spark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는 급 가속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급 감속 등 시간의 변화에 따라 발생하는 이벤트를  감지하기에 적합하지 않음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/>
            </a:r>
            <a:b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</a:b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(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속도를 기억하기 위해 이전 상태를 기억해야 하기 때문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CEP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도입할 시간이 없음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파이썬을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이용하여 정제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A8747E-AFCC-7941-97C2-1CB15FA8E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854" y="3478302"/>
            <a:ext cx="1655301" cy="1655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4A5831F-087D-4B4F-8F56-5454A4B06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498" y="3339947"/>
            <a:ext cx="5786742" cy="2066803"/>
          </a:xfrm>
          <a:prstGeom prst="rect">
            <a:avLst/>
          </a:prstGeom>
        </p:spPr>
      </p:pic>
      <p:sp>
        <p:nvSpPr>
          <p:cNvPr id="13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4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그럼에도 불구하고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3011C5-007E-BD4E-98D3-2C86BD33DC8C}"/>
              </a:ext>
            </a:extLst>
          </p:cNvPr>
          <p:cNvSpPr txBox="1"/>
          <p:nvPr/>
        </p:nvSpPr>
        <p:spPr>
          <a:xfrm>
            <a:off x="1558498" y="2139618"/>
            <a:ext cx="6208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싱글 스레드로 처리하였지만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 크기를 줄였기 때문에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Python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을 이용하여 운전자의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위험행동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데이터를 추출 완료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1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시각화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E87F4664-55DD-5241-89C0-652F1A061F37}"/>
              </a:ext>
            </a:extLst>
          </p:cNvPr>
          <p:cNvSpPr/>
          <p:nvPr/>
        </p:nvSpPr>
        <p:spPr>
          <a:xfrm>
            <a:off x="2162755" y="2282024"/>
            <a:ext cx="349857" cy="326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D37AE4-3AED-7545-A07D-0288BF205681}"/>
              </a:ext>
            </a:extLst>
          </p:cNvPr>
          <p:cNvSpPr txBox="1"/>
          <p:nvPr/>
        </p:nvSpPr>
        <p:spPr>
          <a:xfrm>
            <a:off x="2782957" y="2274073"/>
            <a:ext cx="31407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BM JUA_OTF" charset="-127"/>
                <a:ea typeface="BM JUA_OTF" charset="-127"/>
                <a:cs typeface="BM JUA_OTF" charset="-127"/>
              </a:rPr>
              <a:t>급가속</a:t>
            </a:r>
            <a:endParaRPr lang="en-US" altLang="ko-KR" dirty="0">
              <a:latin typeface="BM JUA_OTF" charset="-127"/>
              <a:ea typeface="BM JUA_OTF" charset="-127"/>
              <a:cs typeface="BM JUA_OTF" charset="-127"/>
            </a:endParaRPr>
          </a:p>
          <a:p>
            <a:endParaRPr lang="en-US" dirty="0">
              <a:latin typeface="BM JUA_OTF" charset="-127"/>
              <a:ea typeface="BM JUA_OTF" charset="-127"/>
              <a:cs typeface="BM JUA_OTF" charset="-127"/>
            </a:endParaRPr>
          </a:p>
          <a:p>
            <a:r>
              <a:rPr lang="ko-KR" altLang="en-US" dirty="0" err="1">
                <a:latin typeface="BM JUA_OTF" charset="-127"/>
                <a:ea typeface="BM JUA_OTF" charset="-127"/>
                <a:cs typeface="BM JUA_OTF" charset="-127"/>
              </a:rPr>
              <a:t>급감속</a:t>
            </a:r>
            <a:endParaRPr lang="en-US" altLang="ko-KR" dirty="0">
              <a:latin typeface="BM JUA_OTF" charset="-127"/>
              <a:ea typeface="BM JUA_OTF" charset="-127"/>
              <a:cs typeface="BM JUA_OTF" charset="-127"/>
            </a:endParaRPr>
          </a:p>
          <a:p>
            <a:endParaRPr lang="en-US" altLang="ko-KR" dirty="0">
              <a:latin typeface="BM JUA_OTF" charset="-127"/>
              <a:ea typeface="BM JUA_OTF" charset="-127"/>
              <a:cs typeface="BM JUA_OTF" charset="-127"/>
            </a:endParaRPr>
          </a:p>
          <a:p>
            <a:r>
              <a:rPr lang="ko-KR" altLang="en-US" dirty="0">
                <a:latin typeface="BM JUA_OTF" charset="-127"/>
                <a:ea typeface="BM JUA_OTF" charset="-127"/>
                <a:cs typeface="BM JUA_OTF" charset="-127"/>
              </a:rPr>
              <a:t>급회전 </a:t>
            </a:r>
            <a:endParaRPr lang="en-US" altLang="ko-KR" dirty="0">
              <a:latin typeface="BM JUA_OTF" charset="-127"/>
              <a:ea typeface="BM JUA_OTF" charset="-127"/>
              <a:cs typeface="BM JUA_OTF" charset="-127"/>
            </a:endParaRPr>
          </a:p>
          <a:p>
            <a:endParaRPr lang="en-US" altLang="ko-KR" dirty="0">
              <a:latin typeface="BM JUA_OTF" charset="-127"/>
              <a:ea typeface="BM JUA_OTF" charset="-127"/>
              <a:cs typeface="BM JUA_OTF" charset="-127"/>
            </a:endParaRPr>
          </a:p>
          <a:p>
            <a:r>
              <a:rPr lang="ko-KR" altLang="en-US" dirty="0">
                <a:latin typeface="BM JUA_OTF" charset="-127"/>
                <a:ea typeface="BM JUA_OTF" charset="-127"/>
                <a:cs typeface="BM JUA_OTF" charset="-127"/>
              </a:rPr>
              <a:t>유턴 </a:t>
            </a:r>
            <a:endParaRPr lang="en-US" altLang="ko-KR" dirty="0">
              <a:latin typeface="BM JUA_OTF" charset="-127"/>
              <a:ea typeface="BM JUA_OTF" charset="-127"/>
              <a:cs typeface="BM JUA_OTF" charset="-127"/>
            </a:endParaRPr>
          </a:p>
          <a:p>
            <a:endParaRPr lang="en-US" dirty="0">
              <a:latin typeface="BM JUA_OTF" charset="-127"/>
              <a:ea typeface="BM JUA_OTF" charset="-127"/>
              <a:cs typeface="BM JUA_OTF" charset="-127"/>
            </a:endParaRPr>
          </a:p>
          <a:p>
            <a:endParaRPr lang="en-US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A4C61B9F-7243-7E4C-9CDA-6CC72120F262}"/>
              </a:ext>
            </a:extLst>
          </p:cNvPr>
          <p:cNvSpPr/>
          <p:nvPr/>
        </p:nvSpPr>
        <p:spPr>
          <a:xfrm>
            <a:off x="2162755" y="2844597"/>
            <a:ext cx="349857" cy="3260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CF9D6379-5A53-E94D-8745-096838109F11}"/>
              </a:ext>
            </a:extLst>
          </p:cNvPr>
          <p:cNvSpPr/>
          <p:nvPr/>
        </p:nvSpPr>
        <p:spPr>
          <a:xfrm>
            <a:off x="2162753" y="3975227"/>
            <a:ext cx="349857" cy="326003"/>
          </a:xfrm>
          <a:prstGeom prst="ellipse">
            <a:avLst/>
          </a:prstGeom>
          <a:solidFill>
            <a:srgbClr val="5E4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E6F8643-7DE3-A24D-ABBA-A92C1E6DCB82}"/>
              </a:ext>
            </a:extLst>
          </p:cNvPr>
          <p:cNvSpPr/>
          <p:nvPr/>
        </p:nvSpPr>
        <p:spPr>
          <a:xfrm>
            <a:off x="2162754" y="3412654"/>
            <a:ext cx="349857" cy="3260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데이터 전처리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8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7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7"/>
          <p:cNvSpPr txBox="1">
            <a:spLocks/>
          </p:cNvSpPr>
          <p:nvPr/>
        </p:nvSpPr>
        <p:spPr>
          <a:xfrm>
            <a:off x="777853" y="2988221"/>
            <a:ext cx="7564482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BM JUA_OTF" charset="-127"/>
                <a:ea typeface="BM JUA_OTF" charset="-127"/>
                <a:cs typeface="BM JUA_OTF" charset="-127"/>
              </a:rPr>
              <a:t>운전 위험행동과 사고 다발지역의 연관성</a:t>
            </a:r>
            <a:endParaRPr lang="ko-KR" altLang="en-US" sz="2000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7" name="텍스트 개체 틀 9"/>
          <p:cNvSpPr txBox="1">
            <a:spLocks/>
          </p:cNvSpPr>
          <p:nvPr/>
        </p:nvSpPr>
        <p:spPr>
          <a:xfrm>
            <a:off x="777853" y="3739659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rgbClr val="5E4A8A"/>
                </a:solidFill>
                <a:latin typeface="BM JUA_OTF" charset="-127"/>
                <a:ea typeface="BM JUA_OTF" charset="-127"/>
                <a:cs typeface="BM JUA_OTF" charset="-127"/>
              </a:rPr>
              <a:t>Ultra Violet</a:t>
            </a:r>
            <a:endParaRPr lang="ko-KR" altLang="en-US" sz="1400" dirty="0">
              <a:solidFill>
                <a:srgbClr val="5E4A8A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72723" y="4428381"/>
            <a:ext cx="603395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텍스트 개체 틀 9"/>
          <p:cNvSpPr txBox="1">
            <a:spLocks/>
          </p:cNvSpPr>
          <p:nvPr/>
        </p:nvSpPr>
        <p:spPr>
          <a:xfrm>
            <a:off x="1579518" y="6602480"/>
            <a:ext cx="7564482" cy="1846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5E4A8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5E4A8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pic>
        <p:nvPicPr>
          <p:cNvPr id="9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3945619" y="1709880"/>
            <a:ext cx="1280275" cy="1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8"/>
          <p:cNvSpPr txBox="1">
            <a:spLocks/>
          </p:cNvSpPr>
          <p:nvPr/>
        </p:nvSpPr>
        <p:spPr>
          <a:xfrm>
            <a:off x="803516" y="3470353"/>
            <a:ext cx="7564482" cy="1384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2018 </a:t>
            </a:r>
            <a:r>
              <a:rPr lang="ko-KR" altLang="en-US" sz="900" dirty="0" smtClean="0">
                <a:latin typeface="BM JUA_OTF" charset="-127"/>
                <a:ea typeface="BM JUA_OTF" charset="-127"/>
                <a:cs typeface="BM JUA_OTF" charset="-127"/>
              </a:rPr>
              <a:t>국토교통데이터 </a:t>
            </a:r>
            <a:r>
              <a:rPr lang="ko-KR" altLang="en-US" sz="900" dirty="0" err="1" smtClean="0">
                <a:latin typeface="BM JUA_OTF" charset="-127"/>
                <a:ea typeface="BM JUA_OTF" charset="-127"/>
                <a:cs typeface="BM JUA_OTF" charset="-127"/>
              </a:rPr>
              <a:t>해커톤</a:t>
            </a:r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.</a:t>
            </a:r>
            <a:endParaRPr lang="en-US" altLang="ko-KR" sz="900" dirty="0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42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7710" y="1370845"/>
            <a:ext cx="7992507" cy="524650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s-I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스크린샷 2018-06-08 오전 9.52.39.png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627711" y="1370846"/>
            <a:ext cx="799250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2598550" y="1437212"/>
            <a:ext cx="4348520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가공한 </a:t>
            </a:r>
            <a:r>
              <a:rPr kumimoji="1" lang="en-US" altLang="ko-KR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데이터와 사고가 많이 나는 도로와의 상관관계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1396724" y="629788"/>
            <a:ext cx="14086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도로교통 분석결과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4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880909" y="2878175"/>
            <a:ext cx="73753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교차로다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!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(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전체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111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개의 도로중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109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개의 도로가 교차로의 특성을 지니고 있음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)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8574">
            <a:off x="1125329" y="1953851"/>
            <a:ext cx="808302" cy="808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09" y="3438325"/>
            <a:ext cx="3415930" cy="2887586"/>
          </a:xfrm>
          <a:prstGeom prst="rect">
            <a:avLst/>
          </a:prstGeom>
        </p:spPr>
      </p:pic>
      <p:sp>
        <p:nvSpPr>
          <p:cNvPr id="19" name="텍스트 개체 틀 4"/>
          <p:cNvSpPr txBox="1">
            <a:spLocks/>
          </p:cNvSpPr>
          <p:nvPr/>
        </p:nvSpPr>
        <p:spPr>
          <a:xfrm>
            <a:off x="4550038" y="3443297"/>
            <a:ext cx="3608540" cy="42657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송파구 신천동</a:t>
            </a: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사고건수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9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건</a:t>
            </a: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사상자수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17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건</a:t>
            </a: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중상자수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4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건</a:t>
            </a: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경상자수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11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건</a:t>
            </a: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부상자수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2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건</a:t>
            </a: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차대차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9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건</a:t>
            </a: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342900" indent="-342900">
              <a:buAutoNum type="arabicPeriod"/>
            </a:pP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342900" indent="-342900">
              <a:buAutoNum type="arabicPeriod"/>
            </a:pP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39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7710" y="1370845"/>
            <a:ext cx="7992507" cy="524650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s-I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스크린샷 2018-06-08 오전 9.52.39.png</a:t>
            </a:r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627711" y="1370846"/>
            <a:ext cx="799250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2598550" y="1437212"/>
            <a:ext cx="4348520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가공한 </a:t>
            </a:r>
            <a:r>
              <a:rPr kumimoji="1" lang="en-US" altLang="ko-KR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데이터와 사고가 많이 나는 도로와의 상관관계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1396724" y="629788"/>
            <a:ext cx="14086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도로교통 분석결과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4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880909" y="2878175"/>
            <a:ext cx="73753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교차로다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!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(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아무리 안전운행 지표가 많더라도 단일로라면 사고 위험이 낮음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)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8574">
            <a:off x="1125329" y="1953851"/>
            <a:ext cx="808302" cy="8083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96" y="3431622"/>
            <a:ext cx="1998933" cy="25075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59" y="3438325"/>
            <a:ext cx="1845037" cy="250083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12195" y="6062813"/>
            <a:ext cx="23862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시청역 근처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91128" y="6057318"/>
            <a:ext cx="23862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강남역 근처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0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아이디어 도출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80" y="1357514"/>
            <a:ext cx="3440789" cy="344078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52276" y="5169820"/>
            <a:ext cx="4974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 smtClean="0">
                <a:latin typeface="BM JUA_OTF" charset="-127"/>
                <a:ea typeface="BM JUA_OTF" charset="-127"/>
                <a:cs typeface="BM JUA_OTF" charset="-127"/>
              </a:rPr>
              <a:t>그러면 교차로에서 사고를 줄일 수 없을까</a:t>
            </a:r>
            <a:r>
              <a:rPr kumimoji="1" lang="en-US" altLang="ko-KR" dirty="0" smtClean="0">
                <a:latin typeface="BM JUA_OTF" charset="-127"/>
                <a:ea typeface="BM JUA_OTF" charset="-127"/>
                <a:cs typeface="BM JUA_OTF" charset="-127"/>
              </a:rPr>
              <a:t>..?</a:t>
            </a:r>
            <a:endParaRPr kumimoji="1" lang="en-US" altLang="ko-KR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7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72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아이디어 도출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80" y="1357514"/>
            <a:ext cx="3440789" cy="344078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53774" y="515383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ko-KR" altLang="en-US" dirty="0" smtClean="0">
                <a:latin typeface="BM JUA_OTF" charset="-127"/>
                <a:ea typeface="BM JUA_OTF" charset="-127"/>
                <a:cs typeface="BM JUA_OTF" charset="-127"/>
              </a:rPr>
              <a:t>교통사고가 많이나는 도로가 존재하지 않을까</a:t>
            </a:r>
            <a:r>
              <a:rPr kumimoji="1" lang="en-US" altLang="ko-KR" dirty="0" smtClean="0">
                <a:latin typeface="BM JUA_OTF" charset="-127"/>
                <a:ea typeface="BM JUA_OTF" charset="-127"/>
                <a:cs typeface="BM JUA_OTF" charset="-127"/>
              </a:rPr>
              <a:t>?</a:t>
            </a:r>
            <a:endParaRPr kumimoji="1" lang="en-US" altLang="ko-KR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7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7710" y="1370845"/>
            <a:ext cx="7992507" cy="524650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627711" y="1370846"/>
            <a:ext cx="799250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2598550" y="1437212"/>
            <a:ext cx="4348520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가공한 </a:t>
            </a:r>
            <a:r>
              <a:rPr kumimoji="1" lang="en-US" altLang="ko-KR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데이터와 사고가 많이 나는 도로와의 상관관계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1396724" y="629788"/>
            <a:ext cx="14086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도로교통 분석결과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4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1" y="2766510"/>
            <a:ext cx="3015487" cy="26932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43" y="2766510"/>
            <a:ext cx="2976163" cy="269325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81075" y="5607672"/>
            <a:ext cx="23862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solidFill>
                  <a:srgbClr val="FF0000"/>
                </a:solidFill>
                <a:latin typeface="BM JUA_OTF" charset="-127"/>
                <a:ea typeface="BM JUA_OTF" charset="-127"/>
                <a:cs typeface="BM JUA_OTF" charset="-127"/>
              </a:rPr>
              <a:t>강남역</a:t>
            </a:r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은 불안전 교통상황이 많음에도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많은 사고가 발생하는 지역이 아님</a:t>
            </a:r>
            <a:r>
              <a:rPr kumimoji="1" lang="en-US" altLang="ko-KR" sz="1100" dirty="0" smtClean="0">
                <a:latin typeface="BM JUA_OTF" charset="-127"/>
                <a:ea typeface="BM JUA_OTF" charset="-127"/>
                <a:cs typeface="BM JUA_OTF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326475" y="5607671"/>
            <a:ext cx="23862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solidFill>
                  <a:srgbClr val="FF0000"/>
                </a:solidFill>
                <a:latin typeface="BM JUA_OTF" charset="-127"/>
                <a:ea typeface="BM JUA_OTF" charset="-127"/>
                <a:cs typeface="BM JUA_OTF" charset="-127"/>
              </a:rPr>
              <a:t>역삼역</a:t>
            </a:r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은 교통상황이 적음에도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많은 사고가 발생하는 지역임</a:t>
            </a:r>
            <a:r>
              <a:rPr kumimoji="1" lang="en-US" altLang="ko-KR" sz="1100" dirty="0" smtClean="0">
                <a:latin typeface="BM JUA_OTF" charset="-127"/>
                <a:ea typeface="BM JUA_OTF" charset="-127"/>
                <a:cs typeface="BM JUA_OTF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653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7710" y="1370845"/>
            <a:ext cx="7992507" cy="524650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627711" y="1370846"/>
            <a:ext cx="799250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2598550" y="1437212"/>
            <a:ext cx="4348520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가공한 </a:t>
            </a:r>
            <a:r>
              <a:rPr kumimoji="1" lang="en-US" altLang="ko-KR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데이터와 사고가 많이 나는 도로와의 상관관계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1396724" y="629788"/>
            <a:ext cx="14086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도로교통 분석결과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4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1" y="2766510"/>
            <a:ext cx="3015487" cy="26932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43" y="2766510"/>
            <a:ext cx="2976163" cy="269325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81075" y="5607672"/>
            <a:ext cx="23862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solidFill>
                  <a:srgbClr val="FF0000"/>
                </a:solidFill>
                <a:latin typeface="BM JUA_OTF" charset="-127"/>
                <a:ea typeface="BM JUA_OTF" charset="-127"/>
                <a:cs typeface="BM JUA_OTF" charset="-127"/>
              </a:rPr>
              <a:t>강남역</a:t>
            </a:r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은 불안전 교통상황이 많음에도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많은 사고가 발생하는 지역이 아님</a:t>
            </a:r>
            <a:r>
              <a:rPr kumimoji="1" lang="en-US" altLang="ko-KR" sz="1100" dirty="0" smtClean="0">
                <a:latin typeface="BM JUA_OTF" charset="-127"/>
                <a:ea typeface="BM JUA_OTF" charset="-127"/>
                <a:cs typeface="BM JUA_OTF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326475" y="5607671"/>
            <a:ext cx="23862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solidFill>
                  <a:srgbClr val="FF0000"/>
                </a:solidFill>
                <a:latin typeface="BM JUA_OTF" charset="-127"/>
                <a:ea typeface="BM JUA_OTF" charset="-127"/>
                <a:cs typeface="BM JUA_OTF" charset="-127"/>
              </a:rPr>
              <a:t>역삼역</a:t>
            </a:r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은 교통상황이 적음에도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많은 사고가 발생하는 지역임</a:t>
            </a:r>
            <a:r>
              <a:rPr kumimoji="1" lang="en-US" altLang="ko-KR" sz="1100" dirty="0" smtClean="0">
                <a:latin typeface="BM JUA_OTF" charset="-127"/>
                <a:ea typeface="BM JUA_OTF" charset="-127"/>
                <a:cs typeface="BM JUA_OTF" charset="-127"/>
              </a:rPr>
              <a:t>!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1882066" y="4492101"/>
            <a:ext cx="716484" cy="2485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 flipV="1">
            <a:off x="1882066" y="4250283"/>
            <a:ext cx="533858" cy="2147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 flipV="1">
            <a:off x="2415924" y="4250283"/>
            <a:ext cx="182626" cy="49039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/>
          <p:cNvCxnSpPr/>
          <p:nvPr/>
        </p:nvCxnSpPr>
        <p:spPr>
          <a:xfrm flipH="1" flipV="1">
            <a:off x="2599653" y="4226582"/>
            <a:ext cx="169475" cy="3898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/>
          <p:nvPr/>
        </p:nvCxnSpPr>
        <p:spPr>
          <a:xfrm flipH="1">
            <a:off x="2567531" y="4040560"/>
            <a:ext cx="491783" cy="20088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/>
          <p:cNvCxnSpPr/>
          <p:nvPr/>
        </p:nvCxnSpPr>
        <p:spPr>
          <a:xfrm flipH="1">
            <a:off x="2769129" y="4078678"/>
            <a:ext cx="238770" cy="51104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왼쪽 화살표[L] 33"/>
          <p:cNvSpPr/>
          <p:nvPr/>
        </p:nvSpPr>
        <p:spPr>
          <a:xfrm>
            <a:off x="3160586" y="4172396"/>
            <a:ext cx="596255" cy="32360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657177" y="4203393"/>
            <a:ext cx="9271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교통섬</a:t>
            </a:r>
            <a:r>
              <a:rPr kumimoji="1" lang="en-US" altLang="ko-KR" sz="1100" dirty="0" smtClean="0">
                <a:latin typeface="BM JUA_OTF" charset="-127"/>
                <a:ea typeface="BM JUA_OTF" charset="-127"/>
                <a:cs typeface="BM JUA_OTF" charset="-127"/>
              </a:rPr>
              <a:t>!!!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96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7710" y="1370845"/>
            <a:ext cx="7992507" cy="524650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627711" y="1370846"/>
            <a:ext cx="799250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2598550" y="1437212"/>
            <a:ext cx="4348520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가공한 </a:t>
            </a:r>
            <a:r>
              <a:rPr kumimoji="1" lang="en-US" altLang="ko-KR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데이터와 사고가 많이 나는 도로와의 상관관계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1396724" y="629788"/>
            <a:ext cx="14086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도로교통 분석결과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4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936301" y="2065173"/>
            <a:ext cx="73753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2.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 다른 지역들 보다 위험 운전 행동의 분포가 높음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!</a:t>
            </a:r>
            <a:endParaRPr kumimoji="1" lang="ko-KR" altLang="en-US" sz="18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1" y="3159990"/>
            <a:ext cx="2230498" cy="1994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32" y="3159990"/>
            <a:ext cx="2128311" cy="1994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74" y="3149313"/>
            <a:ext cx="2239582" cy="20156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80502" y="5280453"/>
            <a:ext cx="23862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종합운동장역 근처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30814" y="5291130"/>
            <a:ext cx="23862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광화문역 근처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81126" y="5280453"/>
            <a:ext cx="23862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양재역 근처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7710" y="1370845"/>
            <a:ext cx="7992507" cy="524650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627711" y="1370846"/>
            <a:ext cx="799250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2598550" y="1437212"/>
            <a:ext cx="4348520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가공한 </a:t>
            </a:r>
            <a:r>
              <a:rPr kumimoji="1" lang="en-US" altLang="ko-KR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데이터와 사고가 많이 나는 도로와의 상관관계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1396724" y="629788"/>
            <a:ext cx="14086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도로교통 분석결과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4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936301" y="2065173"/>
            <a:ext cx="73753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2.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 다른 지역들 보다 위험 운전 행동의 분포가 높음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!</a:t>
            </a:r>
            <a:endParaRPr kumimoji="1" lang="ko-KR" altLang="en-US" sz="18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1" y="3159990"/>
            <a:ext cx="2230498" cy="1994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32" y="3159990"/>
            <a:ext cx="2128311" cy="1994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74" y="3149313"/>
            <a:ext cx="2239582" cy="20156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80502" y="5280453"/>
            <a:ext cx="23862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종합운동장역 근처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30814" y="5291130"/>
            <a:ext cx="23862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광화문역 근처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81126" y="5280453"/>
            <a:ext cx="23862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양재역 근처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7710" y="1370845"/>
            <a:ext cx="7992507" cy="524650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627711" y="1370846"/>
            <a:ext cx="799250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2598550" y="1437212"/>
            <a:ext cx="4348520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가공한 </a:t>
            </a:r>
            <a:r>
              <a:rPr kumimoji="1" lang="en-US" altLang="ko-KR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데이터와 사고가 많이 나는 도로와의 상관관계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1396724" y="629788"/>
            <a:ext cx="14086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도로교통 분석결과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4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936301" y="2065173"/>
            <a:ext cx="73753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3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.</a:t>
            </a: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 도로의 복잡도 자체가 운전자들의 불안전한 운전 패턴을 야기함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!</a:t>
            </a:r>
            <a:endParaRPr kumimoji="1" lang="ko-KR" altLang="en-US" sz="18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136" y="2948210"/>
            <a:ext cx="2198601" cy="2151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98" y="2948210"/>
            <a:ext cx="2088558" cy="215137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798287" y="5251928"/>
            <a:ext cx="23862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서울역</a:t>
            </a:r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 근처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56528" y="5251142"/>
            <a:ext cx="23862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100" dirty="0" smtClean="0">
                <a:latin typeface="BM JUA_OTF" charset="-127"/>
                <a:ea typeface="BM JUA_OTF" charset="-127"/>
                <a:cs typeface="BM JUA_OTF" charset="-127"/>
              </a:rPr>
              <a:t>합정역 근처</a:t>
            </a:r>
            <a:endParaRPr kumimoji="1" lang="en-US" altLang="ko-KR" sz="1100" dirty="0" smtClean="0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4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7"/>
          <p:cNvSpPr txBox="1">
            <a:spLocks/>
          </p:cNvSpPr>
          <p:nvPr/>
        </p:nvSpPr>
        <p:spPr>
          <a:xfrm>
            <a:off x="777853" y="2988221"/>
            <a:ext cx="7564482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BM JUA_OTF" charset="-127"/>
                <a:ea typeface="BM JUA_OTF" charset="-127"/>
                <a:cs typeface="BM JUA_OTF" charset="-127"/>
              </a:rPr>
              <a:t>해커톤을 마치며</a:t>
            </a:r>
            <a:r>
              <a:rPr lang="mr-IN" altLang="ko-KR" sz="2000" dirty="0" smtClean="0">
                <a:latin typeface="BM JUA_OTF" charset="-127"/>
                <a:ea typeface="BM JUA_OTF" charset="-127"/>
                <a:cs typeface="BM JUA_OTF" charset="-127"/>
              </a:rPr>
              <a:t>…</a:t>
            </a:r>
            <a:r>
              <a:rPr lang="en-US" altLang="ko-KR" sz="2000" dirty="0" smtClean="0">
                <a:latin typeface="BM JUA_OTF" charset="-127"/>
                <a:ea typeface="BM JUA_OTF" charset="-127"/>
                <a:cs typeface="BM JUA_OTF" charset="-127"/>
              </a:rPr>
              <a:t>.</a:t>
            </a:r>
            <a:endParaRPr lang="ko-KR" altLang="en-US" sz="2000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7" name="텍스트 개체 틀 9"/>
          <p:cNvSpPr txBox="1">
            <a:spLocks/>
          </p:cNvSpPr>
          <p:nvPr/>
        </p:nvSpPr>
        <p:spPr>
          <a:xfrm>
            <a:off x="777853" y="3739659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rgbClr val="5E4A8A"/>
                </a:solidFill>
                <a:latin typeface="BM JUA_OTF" charset="-127"/>
                <a:ea typeface="BM JUA_OTF" charset="-127"/>
                <a:cs typeface="BM JUA_OTF" charset="-127"/>
              </a:rPr>
              <a:t>Ultra Violet</a:t>
            </a:r>
            <a:endParaRPr lang="ko-KR" altLang="en-US" sz="1400" dirty="0">
              <a:solidFill>
                <a:srgbClr val="5E4A8A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72723" y="4428381"/>
            <a:ext cx="603395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텍스트 개체 틀 9"/>
          <p:cNvSpPr txBox="1">
            <a:spLocks/>
          </p:cNvSpPr>
          <p:nvPr/>
        </p:nvSpPr>
        <p:spPr>
          <a:xfrm>
            <a:off x="1579518" y="6602480"/>
            <a:ext cx="7564482" cy="1846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5E4A8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5E4A8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pic>
        <p:nvPicPr>
          <p:cNvPr id="9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3945619" y="1709880"/>
            <a:ext cx="1280275" cy="1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8"/>
          <p:cNvSpPr txBox="1">
            <a:spLocks/>
          </p:cNvSpPr>
          <p:nvPr/>
        </p:nvSpPr>
        <p:spPr>
          <a:xfrm>
            <a:off x="803516" y="3470353"/>
            <a:ext cx="7564482" cy="1384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2018 </a:t>
            </a:r>
            <a:r>
              <a:rPr lang="ko-KR" altLang="en-US" sz="900" dirty="0" smtClean="0">
                <a:latin typeface="BM JUA_OTF" charset="-127"/>
                <a:ea typeface="BM JUA_OTF" charset="-127"/>
                <a:cs typeface="BM JUA_OTF" charset="-127"/>
              </a:rPr>
              <a:t>국토교통데이터 </a:t>
            </a:r>
            <a:r>
              <a:rPr lang="ko-KR" altLang="en-US" sz="900" dirty="0" err="1" smtClean="0">
                <a:latin typeface="BM JUA_OTF" charset="-127"/>
                <a:ea typeface="BM JUA_OTF" charset="-127"/>
                <a:cs typeface="BM JUA_OTF" charset="-127"/>
              </a:rPr>
              <a:t>해커톤</a:t>
            </a:r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.</a:t>
            </a:r>
            <a:endParaRPr lang="en-US" altLang="ko-KR" sz="900" dirty="0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9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7710" y="1370845"/>
            <a:ext cx="7992507" cy="524650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627711" y="1370846"/>
            <a:ext cx="799250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2598550" y="1437212"/>
            <a:ext cx="4348520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데이터의 아쉬움</a:t>
            </a:r>
            <a:r>
              <a:rPr kumimoji="1" lang="mr-IN" altLang="ko-KR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…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1396724" y="629788"/>
            <a:ext cx="14086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도로교통 분석결과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4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936301" y="2065173"/>
            <a:ext cx="737532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결국은 데이터과 시간</a:t>
            </a:r>
            <a:r>
              <a:rPr kumimoji="1" lang="mr-IN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…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..</a:t>
            </a:r>
          </a:p>
          <a:p>
            <a:endParaRPr kumimoji="1" lang="en-US" altLang="ko-KR" sz="18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정류소 정보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..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일반 도로의 정보</a:t>
            </a:r>
            <a:r>
              <a:rPr kumimoji="1" lang="mr-IN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…</a:t>
            </a:r>
            <a:endParaRPr kumimoji="1" lang="en-US" altLang="ko-KR" sz="18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일반 차량의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mr-IN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…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전체 요일별 </a:t>
            </a:r>
            <a:r>
              <a:rPr kumimoji="1" lang="en-US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mr-IN" altLang="ko-KR" sz="18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…</a:t>
            </a:r>
            <a:endParaRPr kumimoji="1" lang="en-US" altLang="ko-KR" sz="18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6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7"/>
          <p:cNvSpPr txBox="1">
            <a:spLocks/>
          </p:cNvSpPr>
          <p:nvPr/>
        </p:nvSpPr>
        <p:spPr>
          <a:xfrm>
            <a:off x="777853" y="2988221"/>
            <a:ext cx="7564482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latin typeface="BM JUA_OTF" charset="-127"/>
                <a:ea typeface="BM JUA_OTF" charset="-127"/>
                <a:cs typeface="BM JUA_OTF" charset="-127"/>
              </a:rPr>
              <a:t>THANK YOU</a:t>
            </a:r>
            <a:endParaRPr lang="ko-KR" altLang="en-US" sz="2000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7" name="텍스트 개체 틀 9"/>
          <p:cNvSpPr txBox="1">
            <a:spLocks/>
          </p:cNvSpPr>
          <p:nvPr/>
        </p:nvSpPr>
        <p:spPr>
          <a:xfrm>
            <a:off x="777853" y="3739659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rgbClr val="5E4A8A"/>
                </a:solidFill>
                <a:latin typeface="BM JUA_OTF" charset="-127"/>
                <a:ea typeface="BM JUA_OTF" charset="-127"/>
                <a:cs typeface="BM JUA_OTF" charset="-127"/>
              </a:rPr>
              <a:t>Ultra Violet</a:t>
            </a:r>
            <a:endParaRPr lang="ko-KR" altLang="en-US" sz="1400" dirty="0">
              <a:solidFill>
                <a:srgbClr val="5E4A8A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72723" y="4428381"/>
            <a:ext cx="603395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텍스트 개체 틀 9"/>
          <p:cNvSpPr txBox="1">
            <a:spLocks/>
          </p:cNvSpPr>
          <p:nvPr/>
        </p:nvSpPr>
        <p:spPr>
          <a:xfrm>
            <a:off x="1579518" y="6602480"/>
            <a:ext cx="7564482" cy="1846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5E4A8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5E4A8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pic>
        <p:nvPicPr>
          <p:cNvPr id="9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3945619" y="1709880"/>
            <a:ext cx="1280275" cy="1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8"/>
          <p:cNvSpPr txBox="1">
            <a:spLocks/>
          </p:cNvSpPr>
          <p:nvPr/>
        </p:nvSpPr>
        <p:spPr>
          <a:xfrm>
            <a:off x="803516" y="3470353"/>
            <a:ext cx="7564482" cy="1384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2018 </a:t>
            </a:r>
            <a:r>
              <a:rPr lang="ko-KR" altLang="en-US" sz="900" dirty="0" smtClean="0">
                <a:latin typeface="BM JUA_OTF" charset="-127"/>
                <a:ea typeface="BM JUA_OTF" charset="-127"/>
                <a:cs typeface="BM JUA_OTF" charset="-127"/>
              </a:rPr>
              <a:t>국토교통데이터 </a:t>
            </a:r>
            <a:r>
              <a:rPr lang="ko-KR" altLang="en-US" sz="900" dirty="0" err="1" smtClean="0">
                <a:latin typeface="BM JUA_OTF" charset="-127"/>
                <a:ea typeface="BM JUA_OTF" charset="-127"/>
                <a:cs typeface="BM JUA_OTF" charset="-127"/>
              </a:rPr>
              <a:t>해커톤</a:t>
            </a:r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.</a:t>
            </a:r>
            <a:endParaRPr lang="en-US" altLang="ko-KR" sz="900" dirty="0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6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아이디어 도출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80" y="1357514"/>
            <a:ext cx="3440789" cy="344078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52276" y="5169820"/>
            <a:ext cx="497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 smtClean="0">
                <a:latin typeface="BM JUA_OTF" charset="-127"/>
                <a:ea typeface="BM JUA_OTF" charset="-127"/>
                <a:cs typeface="BM JUA_OTF" charset="-127"/>
              </a:rPr>
              <a:t>그렇다면 그런 교통사고가 많이 나타나는 </a:t>
            </a:r>
            <a:endParaRPr kumimoji="1" lang="en-US" altLang="ko-KR" dirty="0" smtClean="0">
              <a:latin typeface="BM JUA_OTF" charset="-127"/>
              <a:ea typeface="BM JUA_OTF" charset="-127"/>
              <a:cs typeface="BM JUA_OTF" charset="-127"/>
            </a:endParaRPr>
          </a:p>
          <a:p>
            <a:pPr algn="ctr"/>
            <a:r>
              <a:rPr kumimoji="1" lang="ko-KR" altLang="en-US" dirty="0" smtClean="0">
                <a:latin typeface="BM JUA_OTF" charset="-127"/>
                <a:ea typeface="BM JUA_OTF" charset="-127"/>
                <a:cs typeface="BM JUA_OTF" charset="-127"/>
              </a:rPr>
              <a:t>도로의 원인을 찾아서 해결하면 교통사고가 줄지 않을까</a:t>
            </a:r>
            <a:r>
              <a:rPr kumimoji="1" lang="en-US" altLang="ko-KR" dirty="0" smtClean="0">
                <a:latin typeface="BM JUA_OTF" charset="-127"/>
                <a:ea typeface="BM JUA_OTF" charset="-127"/>
                <a:cs typeface="BM JUA_OTF" charset="-127"/>
              </a:rPr>
              <a:t>?</a:t>
            </a:r>
            <a:endParaRPr kumimoji="1" lang="en-US" altLang="ko-KR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7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3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7"/>
          <p:cNvSpPr txBox="1">
            <a:spLocks/>
          </p:cNvSpPr>
          <p:nvPr/>
        </p:nvSpPr>
        <p:spPr>
          <a:xfrm>
            <a:off x="777853" y="2988221"/>
            <a:ext cx="7564482" cy="412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BM JUA_OTF" charset="-127"/>
                <a:ea typeface="BM JUA_OTF" charset="-127"/>
                <a:cs typeface="BM JUA_OTF" charset="-127"/>
              </a:rPr>
              <a:t>데이터 마이닝</a:t>
            </a:r>
            <a:endParaRPr lang="ko-KR" altLang="en-US" sz="2000" dirty="0"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7" name="텍스트 개체 틀 9"/>
          <p:cNvSpPr txBox="1">
            <a:spLocks/>
          </p:cNvSpPr>
          <p:nvPr/>
        </p:nvSpPr>
        <p:spPr>
          <a:xfrm>
            <a:off x="777853" y="3739659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rgbClr val="5E4A8A"/>
                </a:solidFill>
                <a:latin typeface="BM JUA_OTF" charset="-127"/>
                <a:ea typeface="BM JUA_OTF" charset="-127"/>
                <a:cs typeface="BM JUA_OTF" charset="-127"/>
              </a:rPr>
              <a:t>Ultra Violet</a:t>
            </a:r>
            <a:endParaRPr lang="ko-KR" altLang="en-US" sz="1400" dirty="0">
              <a:solidFill>
                <a:srgbClr val="5E4A8A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72723" y="4428381"/>
            <a:ext cx="603395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텍스트 개체 틀 9"/>
          <p:cNvSpPr txBox="1">
            <a:spLocks/>
          </p:cNvSpPr>
          <p:nvPr/>
        </p:nvSpPr>
        <p:spPr>
          <a:xfrm>
            <a:off x="1579518" y="6602480"/>
            <a:ext cx="7564482" cy="1846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5E4A8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5E4A8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pic>
        <p:nvPicPr>
          <p:cNvPr id="9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3945619" y="1709880"/>
            <a:ext cx="1280275" cy="13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8"/>
          <p:cNvSpPr txBox="1">
            <a:spLocks/>
          </p:cNvSpPr>
          <p:nvPr/>
        </p:nvSpPr>
        <p:spPr>
          <a:xfrm>
            <a:off x="803516" y="3470353"/>
            <a:ext cx="7564482" cy="1384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2018 </a:t>
            </a:r>
            <a:r>
              <a:rPr lang="ko-KR" altLang="en-US" sz="900" dirty="0" smtClean="0">
                <a:latin typeface="BM JUA_OTF" charset="-127"/>
                <a:ea typeface="BM JUA_OTF" charset="-127"/>
                <a:cs typeface="BM JUA_OTF" charset="-127"/>
              </a:rPr>
              <a:t>국토교통데이터 </a:t>
            </a:r>
            <a:r>
              <a:rPr lang="ko-KR" altLang="en-US" sz="900" dirty="0" err="1" smtClean="0">
                <a:latin typeface="BM JUA_OTF" charset="-127"/>
                <a:ea typeface="BM JUA_OTF" charset="-127"/>
                <a:cs typeface="BM JUA_OTF" charset="-127"/>
              </a:rPr>
              <a:t>해커톤</a:t>
            </a:r>
            <a:r>
              <a:rPr lang="en-US" altLang="ko-KR" sz="900" dirty="0" smtClean="0">
                <a:latin typeface="BM JUA_OTF" charset="-127"/>
                <a:ea typeface="BM JUA_OTF" charset="-127"/>
                <a:cs typeface="BM JUA_OTF" charset="-127"/>
              </a:rPr>
              <a:t>.</a:t>
            </a:r>
            <a:endParaRPr lang="en-US" altLang="ko-KR" sz="900" dirty="0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0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7710" y="1370845"/>
            <a:ext cx="7992507" cy="524650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627711" y="1370846"/>
            <a:ext cx="799250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135356" y="1441585"/>
            <a:ext cx="2977213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사고 현황 데이터 전처리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삽질시나리오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5" y="1852761"/>
            <a:ext cx="1801828" cy="1676902"/>
          </a:xfrm>
          <a:prstGeom prst="rect">
            <a:avLst/>
          </a:prstGeom>
        </p:spPr>
      </p:pic>
      <p:sp>
        <p:nvSpPr>
          <p:cNvPr id="27" name="텍스트 개체 틀 4"/>
          <p:cNvSpPr txBox="1">
            <a:spLocks/>
          </p:cNvSpPr>
          <p:nvPr/>
        </p:nvSpPr>
        <p:spPr>
          <a:xfrm>
            <a:off x="1022229" y="3570870"/>
            <a:ext cx="158190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사고 데이터를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시각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화</a:t>
            </a:r>
            <a:endParaRPr kumimoji="1" lang="ko-KR" altLang="en-US" sz="11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627709" y="1053885"/>
            <a:ext cx="32784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1)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도로교통공단 데이터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2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3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7710" y="1370845"/>
            <a:ext cx="7992507" cy="524650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627711" y="1370846"/>
            <a:ext cx="799250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2" name="오른쪽 화살표[R] 21"/>
          <p:cNvSpPr/>
          <p:nvPr/>
        </p:nvSpPr>
        <p:spPr>
          <a:xfrm>
            <a:off x="2887290" y="2567712"/>
            <a:ext cx="601819" cy="259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135356" y="1441585"/>
            <a:ext cx="2977213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사고 현황 데이터 전처리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삽질시나리오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5" y="1852761"/>
            <a:ext cx="1801828" cy="1676902"/>
          </a:xfrm>
          <a:prstGeom prst="rect">
            <a:avLst/>
          </a:prstGeom>
        </p:spPr>
      </p:pic>
      <p:sp>
        <p:nvSpPr>
          <p:cNvPr id="27" name="텍스트 개체 틀 4"/>
          <p:cNvSpPr txBox="1">
            <a:spLocks/>
          </p:cNvSpPr>
          <p:nvPr/>
        </p:nvSpPr>
        <p:spPr>
          <a:xfrm>
            <a:off x="1022229" y="3570870"/>
            <a:ext cx="158190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사고 데이터를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시각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화</a:t>
            </a:r>
            <a:endParaRPr kumimoji="1" lang="ko-KR" altLang="en-US" sz="11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70" y="2235735"/>
            <a:ext cx="972206" cy="8763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37" y="1951284"/>
            <a:ext cx="2572722" cy="1578380"/>
          </a:xfrm>
          <a:prstGeom prst="rect">
            <a:avLst/>
          </a:prstGeom>
        </p:spPr>
      </p:pic>
      <p:sp>
        <p:nvSpPr>
          <p:cNvPr id="33" name="텍스트 개체 틀 4"/>
          <p:cNvSpPr txBox="1">
            <a:spLocks/>
          </p:cNvSpPr>
          <p:nvPr/>
        </p:nvSpPr>
        <p:spPr>
          <a:xfrm>
            <a:off x="4428764" y="3565803"/>
            <a:ext cx="2682250" cy="372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사고 데이터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클러스터링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(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결과 후 경기도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,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서울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)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endParaRPr kumimoji="1" lang="en-US" altLang="ko-KR" sz="11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algn="ctr"/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지역 데이터만 추출</a:t>
            </a:r>
            <a:endParaRPr kumimoji="1" lang="ko-KR" altLang="en-US" sz="11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691481" y="2760955"/>
            <a:ext cx="1066950" cy="15092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227831" y="1991698"/>
            <a:ext cx="782837" cy="44425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627709" y="1053885"/>
            <a:ext cx="32784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1)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도로교통공단 데이터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9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7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7710" y="1370845"/>
            <a:ext cx="7992507" cy="524650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대체 처리 15"/>
          <p:cNvSpPr/>
          <p:nvPr/>
        </p:nvSpPr>
        <p:spPr>
          <a:xfrm>
            <a:off x="627711" y="1370846"/>
            <a:ext cx="799250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2" name="오른쪽 화살표[R] 21"/>
          <p:cNvSpPr/>
          <p:nvPr/>
        </p:nvSpPr>
        <p:spPr>
          <a:xfrm>
            <a:off x="2887290" y="2567712"/>
            <a:ext cx="601819" cy="259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135356" y="1441585"/>
            <a:ext cx="2977213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smtClean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사고 현황 데이터 전처리</a:t>
            </a: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삽질시나리오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5" y="1852761"/>
            <a:ext cx="1801828" cy="1676902"/>
          </a:xfrm>
          <a:prstGeom prst="rect">
            <a:avLst/>
          </a:prstGeom>
        </p:spPr>
      </p:pic>
      <p:sp>
        <p:nvSpPr>
          <p:cNvPr id="27" name="텍스트 개체 틀 4"/>
          <p:cNvSpPr txBox="1">
            <a:spLocks/>
          </p:cNvSpPr>
          <p:nvPr/>
        </p:nvSpPr>
        <p:spPr>
          <a:xfrm>
            <a:off x="1022229" y="3570870"/>
            <a:ext cx="158190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사고 데이터를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시각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화</a:t>
            </a:r>
            <a:endParaRPr kumimoji="1" lang="ko-KR" altLang="en-US" sz="11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70" y="2235735"/>
            <a:ext cx="972206" cy="8763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37" y="1951284"/>
            <a:ext cx="2572722" cy="1578380"/>
          </a:xfrm>
          <a:prstGeom prst="rect">
            <a:avLst/>
          </a:prstGeom>
        </p:spPr>
      </p:pic>
      <p:sp>
        <p:nvSpPr>
          <p:cNvPr id="33" name="텍스트 개체 틀 4"/>
          <p:cNvSpPr txBox="1">
            <a:spLocks/>
          </p:cNvSpPr>
          <p:nvPr/>
        </p:nvSpPr>
        <p:spPr>
          <a:xfrm>
            <a:off x="4428764" y="3565803"/>
            <a:ext cx="2682250" cy="372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사고 데이터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클러스터링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(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결과 후 경기도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,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서울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)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endParaRPr kumimoji="1" lang="en-US" altLang="ko-KR" sz="1100" dirty="0" smtClean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pPr algn="ctr"/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지역 데이터만 추출</a:t>
            </a:r>
            <a:endParaRPr kumimoji="1" lang="ko-KR" altLang="en-US" sz="11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691481" y="2760955"/>
            <a:ext cx="1066950" cy="15092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227831" y="1991698"/>
            <a:ext cx="782837" cy="44425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[R] 35"/>
          <p:cNvSpPr/>
          <p:nvPr/>
        </p:nvSpPr>
        <p:spPr>
          <a:xfrm rot="5400000">
            <a:off x="4138629" y="3961054"/>
            <a:ext cx="601819" cy="259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80" y="4446043"/>
            <a:ext cx="3135356" cy="17094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37" y="4446043"/>
            <a:ext cx="2931104" cy="1709436"/>
          </a:xfrm>
          <a:prstGeom prst="rect">
            <a:avLst/>
          </a:prstGeom>
        </p:spPr>
      </p:pic>
      <p:sp>
        <p:nvSpPr>
          <p:cNvPr id="37" name="텍스트 개체 틀 4"/>
          <p:cNvSpPr txBox="1">
            <a:spLocks/>
          </p:cNvSpPr>
          <p:nvPr/>
        </p:nvSpPr>
        <p:spPr>
          <a:xfrm>
            <a:off x="3098413" y="6334186"/>
            <a:ext cx="26822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사고와 특정 도로와의 연관성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x..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endParaRPr kumimoji="1" lang="ko-KR" altLang="en-US" sz="11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627709" y="1053885"/>
            <a:ext cx="32784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1)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도로교통공단 데이터</a:t>
            </a:r>
            <a:endParaRPr kumimoji="1" lang="ko-KR" altLang="en-US" sz="16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4" name="Picture 2" descr="transport bus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2" t="53183" r="2087" b="634"/>
          <a:stretch/>
        </p:blipFill>
        <p:spPr bwMode="auto">
          <a:xfrm>
            <a:off x="627710" y="283351"/>
            <a:ext cx="764255" cy="8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  <a:endParaRPr lang="ko-KR" altLang="en-US" sz="1400" dirty="0">
              <a:solidFill>
                <a:srgbClr val="7030A0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2000250"/>
            <a:ext cx="2857500" cy="28575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803728" y="4767648"/>
            <a:ext cx="4974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 smtClean="0">
                <a:latin typeface="BM JUA_OTF" charset="-127"/>
                <a:ea typeface="BM JUA_OTF" charset="-127"/>
                <a:cs typeface="BM JUA_OTF" charset="-127"/>
              </a:rPr>
              <a:t>Hmm</a:t>
            </a:r>
            <a:r>
              <a:rPr kumimoji="1" lang="mr-IN" altLang="ko-KR" dirty="0" smtClean="0">
                <a:latin typeface="BM JUA_OTF" charset="-127"/>
                <a:ea typeface="BM JUA_OTF" charset="-127"/>
                <a:cs typeface="BM JUA_OTF" charset="-127"/>
              </a:rPr>
              <a:t>…</a:t>
            </a:r>
            <a:r>
              <a:rPr kumimoji="1" lang="en-US" altLang="ko-KR" dirty="0" smtClean="0">
                <a:latin typeface="BM JUA_OTF" charset="-127"/>
                <a:ea typeface="BM JUA_OTF" charset="-127"/>
                <a:cs typeface="BM JUA_OTF" charset="-127"/>
              </a:rPr>
              <a:t>.</a:t>
            </a:r>
            <a:endParaRPr kumimoji="1" lang="en-US" altLang="ko-KR" dirty="0">
              <a:latin typeface="BM JUA_OTF" charset="-127"/>
              <a:ea typeface="BM JUA_OTF" charset="-127"/>
              <a:cs typeface="BM JUA_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9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1431</TotalTime>
  <Words>864</Words>
  <Application>Microsoft Macintosh PowerPoint</Application>
  <PresentationFormat>화면 슬라이드 쇼(4:3)</PresentationFormat>
  <Paragraphs>271</Paragraphs>
  <Slides>37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Arial</vt:lpstr>
      <vt:lpstr>Calibri Light</vt:lpstr>
      <vt:lpstr>Mangal</vt:lpstr>
      <vt:lpstr>Calibri</vt:lpstr>
      <vt:lpstr>배달의민족 주아</vt:lpstr>
      <vt:lpstr>BM JUA_OTF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공정환</dc:creator>
  <cp:lastModifiedBy>공정환</cp:lastModifiedBy>
  <cp:revision>258</cp:revision>
  <cp:lastPrinted>2018-06-08T02:22:42Z</cp:lastPrinted>
  <dcterms:created xsi:type="dcterms:W3CDTF">2018-03-27T02:42:40Z</dcterms:created>
  <dcterms:modified xsi:type="dcterms:W3CDTF">2018-06-08T02:24:07Z</dcterms:modified>
</cp:coreProperties>
</file>